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27" r:id="rId3"/>
    <p:sldId id="258" r:id="rId4"/>
    <p:sldId id="261" r:id="rId5"/>
    <p:sldId id="259" r:id="rId6"/>
    <p:sldId id="260" r:id="rId7"/>
    <p:sldId id="307" r:id="rId8"/>
    <p:sldId id="338" r:id="rId9"/>
    <p:sldId id="337" r:id="rId10"/>
    <p:sldId id="339" r:id="rId11"/>
    <p:sldId id="301" r:id="rId12"/>
    <p:sldId id="302" r:id="rId13"/>
    <p:sldId id="303" r:id="rId14"/>
    <p:sldId id="304" r:id="rId15"/>
    <p:sldId id="311" r:id="rId16"/>
    <p:sldId id="340" r:id="rId17"/>
    <p:sldId id="325" r:id="rId18"/>
    <p:sldId id="312" r:id="rId19"/>
    <p:sldId id="313" r:id="rId20"/>
    <p:sldId id="319" r:id="rId21"/>
    <p:sldId id="341" r:id="rId22"/>
    <p:sldId id="318" r:id="rId23"/>
    <p:sldId id="343" r:id="rId24"/>
    <p:sldId id="344" r:id="rId25"/>
    <p:sldId id="321" r:id="rId26"/>
    <p:sldId id="326" r:id="rId27"/>
    <p:sldId id="345" r:id="rId28"/>
    <p:sldId id="324" r:id="rId29"/>
    <p:sldId id="346" r:id="rId30"/>
    <p:sldId id="347" r:id="rId31"/>
    <p:sldId id="323" r:id="rId32"/>
    <p:sldId id="334" r:id="rId33"/>
    <p:sldId id="331" r:id="rId34"/>
    <p:sldId id="332" r:id="rId35"/>
    <p:sldId id="333" r:id="rId36"/>
    <p:sldId id="296" r:id="rId37"/>
    <p:sldId id="297" r:id="rId3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29161-F903-449B-82E9-278ED796DC0A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7B9D6-D5CE-4E2A-86D2-EBAE788859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B9D6-D5CE-4E2A-86D2-EBAE7888591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1D2F5-50A4-4FE6-94FE-B434CD32FC91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928671"/>
            <a:ext cx="7815290" cy="2286015"/>
          </a:xfrm>
        </p:spPr>
        <p:txBody>
          <a:bodyPr/>
          <a:lstStyle/>
          <a:p>
            <a:r>
              <a:rPr lang="en-US" altLang="zh-CN" b="1" dirty="0" smtClean="0"/>
              <a:t>《</a:t>
            </a:r>
            <a:r>
              <a:rPr lang="zh-CN" altLang="en-US" b="1" dirty="0" smtClean="0"/>
              <a:t>英语国家社会与文化入门</a:t>
            </a:r>
            <a:r>
              <a:rPr lang="en-US" altLang="zh-CN" b="1" dirty="0" smtClean="0"/>
              <a:t>》(</a:t>
            </a:r>
            <a:r>
              <a:rPr lang="zh-CN" altLang="en-US" b="1" dirty="0" smtClean="0"/>
              <a:t>下册）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3000372"/>
            <a:ext cx="7000924" cy="3000396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Society and Culture 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Major English-Speaking Countries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(Book Two)</a:t>
            </a:r>
            <a:endParaRPr lang="zh-CN" alt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III. What an American Student Learns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357298"/>
            <a:ext cx="8358246" cy="514353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Elementary School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grades kindergarten(K) through 8 (in some places, includes only grades K – 6). 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zh-CN" altLang="en-US" sz="2400" dirty="0" smtClean="0"/>
          </a:p>
          <a:p>
            <a:pPr>
              <a:buNone/>
            </a:pPr>
            <a:endParaRPr lang="zh-CN" altLang="en-US" sz="2400" dirty="0" smtClean="0"/>
          </a:p>
        </p:txBody>
      </p:sp>
      <p:pic>
        <p:nvPicPr>
          <p:cNvPr id="53250" name="Picture 2" descr="c:\users\北京外国语大学\appdata\roaming\360se6\User Data\temp\2458666314_786e47a4d6_b-730x5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082184"/>
            <a:ext cx="4667234" cy="3375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Secondary school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grades 9 – 12, popularly called “high school”; </a:t>
            </a: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“junior high school” includes grades 7 – 9; </a:t>
            </a: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“senior high school” usually includes grades 9 – 12. </a:t>
            </a:r>
            <a:endParaRPr lang="zh-CN" alt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北京外国语大学\appdata\roaming\360se6\User Data\temp\standardized-test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3630607" cy="2722955"/>
          </a:xfrm>
          <a:prstGeom prst="rect">
            <a:avLst/>
          </a:prstGeom>
          <a:noFill/>
        </p:spPr>
      </p:pic>
      <p:pic>
        <p:nvPicPr>
          <p:cNvPr id="30724" name="Picture 4" descr="c:\users\北京外国语大学\appdata\roaming\360se6\User Data\temp\8105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2275" y="4857760"/>
            <a:ext cx="6181725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Curriculum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285860"/>
            <a:ext cx="8186766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Elementary school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mathematics; language arts; penmanship; science; social studies; music; art; and physical education.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some schools offer computer courses, or a second language course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 descr="c:\users\北京外国语大学\appdata\roaming\360se6\User Data\temp\text_books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643314"/>
            <a:ext cx="3774112" cy="243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214290"/>
            <a:ext cx="8572560" cy="628654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en-US" sz="5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1100" dirty="0" smtClean="0"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US" sz="11100" dirty="0" smtClean="0">
                <a:latin typeface="Times New Roman" pitchFamily="18" charset="0"/>
                <a:cs typeface="Times New Roman" pitchFamily="18" charset="0"/>
              </a:rPr>
              <a:t>school </a:t>
            </a:r>
            <a:endParaRPr lang="en-US" sz="1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7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	•  required subjects: English, mathematics, science, social studies</a:t>
            </a:r>
          </a:p>
          <a:p>
            <a:pPr>
              <a:buNone/>
            </a:pP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                                     and physical education </a:t>
            </a:r>
          </a:p>
          <a:p>
            <a:pPr>
              <a:buNone/>
            </a:pP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	•  School boards differ greatly from one district to another in the</a:t>
            </a:r>
          </a:p>
          <a:p>
            <a:pPr>
              <a:buNone/>
            </a:pP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            amount of class time students spend on these  basic subjects.</a:t>
            </a:r>
            <a:endParaRPr lang="en-US" altLang="zh-CN" sz="7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35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dirty="0" smtClean="0"/>
              <a:t> </a:t>
            </a:r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1400" dirty="0" smtClean="0"/>
          </a:p>
          <a:p>
            <a:pPr>
              <a:buNone/>
            </a:pPr>
            <a:endParaRPr lang="en-US" altLang="zh-CN" sz="14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北京外国语大学\appdata\roaming\360se6\User Data\temp\mus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286124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Elective courses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714908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Electives can range from specialized academic to vocational subjects;</a:t>
            </a:r>
            <a:endParaRPr lang="zh-CN" alt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. a student finishes required units American history, </a:t>
            </a:r>
          </a:p>
          <a:p>
            <a:pPr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                 he/she can take electives European history or world </a:t>
            </a:r>
          </a:p>
          <a:p>
            <a:pPr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                 political issues.</a:t>
            </a:r>
          </a:p>
          <a:p>
            <a:pPr>
              <a:buNone/>
            </a:pPr>
            <a:endParaRPr lang="zh-CN" alt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Some high schools specialize in particular types of subjects -- business education, or industrial trades, or foreign languages.</a:t>
            </a:r>
            <a:endParaRPr lang="zh-CN" alt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				</a:t>
            </a:r>
            <a:endParaRPr lang="en-US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zh-CN" alt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CN" altLang="en-US" sz="24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58214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IV.  Education in a New Nation 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142984"/>
            <a:ext cx="857256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Massachusetts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   The Puritans founded the Massachusetts Bay Colony in 1630;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They believed that every person should be able to read the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Bible, and set up a system of education in the colony,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 -- In 1636, Harvard College was founded;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-- In 1634 and 1638, passed laws using tax to support schools;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Puritans introduced two practices: compulsory education for all children and public taxation for schools.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CN" altLang="en-US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					The statue of John Harvard, founder of Harvard University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Harvard University: then and now</a:t>
            </a:r>
          </a:p>
          <a:p>
            <a:pPr>
              <a:buNone/>
            </a:pPr>
            <a:endParaRPr lang="zh-CN" altLang="en-US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8" name="Picture 6" descr="c:\users\北京外国语大学\appdata\roaming\360se6\User Data\temp\1309444789_harvard-colle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4286280" cy="3626195"/>
          </a:xfrm>
          <a:prstGeom prst="rect">
            <a:avLst/>
          </a:prstGeom>
          <a:noFill/>
        </p:spPr>
      </p:pic>
      <p:pic>
        <p:nvPicPr>
          <p:cNvPr id="8" name="图片 7" descr="c:\users\北京外国语大学\appdata\roaming\360se6\User Data\temp\John_Harvard_statue_at_Harvard_Universit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14356"/>
            <a:ext cx="4286248" cy="328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c:\users\北京外国语大学\appdata\roaming\360se6\User Data\temp\Top-10-Universities-in-US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000504"/>
            <a:ext cx="492922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357166"/>
            <a:ext cx="8658196" cy="62865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In other colonies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In Pennsylvania, decisions about education were left to the leaders of each church. 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In southern colonies, the rich hired tutors for their children, or sent them to England for their education. </a:t>
            </a:r>
            <a:endParaRPr lang="zh-CN" alt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Throughout the colonies, young people could learn reading by becoming an apprentice. </a:t>
            </a:r>
            <a:endParaRPr lang="zh-CN" alt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</a:t>
            </a: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CN" altLang="en-US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北京外国语大学\appdata\roaming\360se6\User Data\temp\Apprenticesh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286124"/>
            <a:ext cx="4277462" cy="3127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500042"/>
            <a:ext cx="8572560" cy="5286412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10</a:t>
            </a:r>
            <a:r>
              <a:rPr lang="en-US" altLang="zh-CN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amendment to the Constitution guarantees that certain power remains in the states.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the end of the 18th century, and till now, elementary education in the U.S. was and is in local hands. 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5" descr="c:\users\北京外国语大学\appdata\roaming\360se6\User Data\temp\9izdrb9iE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5274310" cy="395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5786" y="0"/>
            <a:ext cx="750099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V.  Learning to Be World Citizens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429288"/>
          </a:xfrm>
        </p:spPr>
        <p:txBody>
          <a:bodyPr>
            <a:normAutofit fontScale="25000" lnSpcReduction="20000"/>
          </a:bodyPr>
          <a:lstStyle/>
          <a:p>
            <a:pPr lvl="1">
              <a:buNone/>
            </a:pPr>
            <a:endParaRPr lang="en-US" sz="1200" dirty="0" smtClean="0"/>
          </a:p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The postwar political, social, economic and technological changes had impacts on education. </a:t>
            </a:r>
          </a:p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The Supreme Court ruled that the practice of segregating blacks into separate schools was unconstitutional. (1954)</a:t>
            </a:r>
          </a:p>
          <a:p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U.S. Marshals escorted Ruby Bridges to an all-white school on </a:t>
            </a:r>
          </a:p>
          <a:p>
            <a:pPr>
              <a:buNone/>
            </a:pP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Nov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. 14, 1960. </a:t>
            </a:r>
          </a:p>
          <a:p>
            <a:pPr lvl="8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pic>
        <p:nvPicPr>
          <p:cNvPr id="21506" name="Picture 2" descr="c:\users\北京外国语大学\appdata\roaming\360se6\User Data\temp\140121_HIST_LibRaceFail_BrownVBoard.jpg.CROP.original-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143248"/>
            <a:ext cx="4130356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United States of America</a:t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8 </a:t>
            </a:r>
            <a:r>
              <a:rPr lang="zh-CN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Education in the United States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dirty="0" smtClean="0"/>
              <a:t> </a:t>
            </a:r>
            <a:endParaRPr lang="zh-CN" altLang="en-US" dirty="0"/>
          </a:p>
        </p:txBody>
      </p:sp>
      <p:pic>
        <p:nvPicPr>
          <p:cNvPr id="4" name="内容占位符 3" descr="美国部分标准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214554"/>
            <a:ext cx="6286544" cy="3915619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585791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"inquiry" method of learning, focusing on solving problems rather than memorizing facts, became popular.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More science courses were added to the curriculum.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Federal government spending on education increased.</a:t>
            </a:r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北京外国语大学\appdata\roaming\360se6\User Data\temp\Inquiry_Learning_Model_pi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143248"/>
            <a:ext cx="3590925" cy="2276475"/>
          </a:xfrm>
          <a:prstGeom prst="rect">
            <a:avLst/>
          </a:prstGeom>
          <a:noFill/>
        </p:spPr>
      </p:pic>
      <p:pic>
        <p:nvPicPr>
          <p:cNvPr id="20484" name="Picture 4" descr="c:\users\北京外国语大学\appdata\roaming\360se6\User Data\temp\th_id=OIP.M245c1216cf1b8012c44c3513dc10fdc5o0&amp;w=300&amp;h=300&amp;p=0&amp;pid=1.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49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58214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VI.  Higher Education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142984"/>
            <a:ext cx="857256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 About one third of high school graduates go on to university.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 Students are admitted into college on the basis of: a) their high school records; b) recommendations from their high school teachers; c) the impression they make during interviews at the university; and d) their scores on the SATs.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CN" altLang="en-US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c:\users\北京外国语大学\appdata\roaming\360se6\User Data\temp\sat1-e13449915657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429001"/>
            <a:ext cx="3500462" cy="273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643866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Higher education system in the US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0068" y="1857364"/>
            <a:ext cx="8143932" cy="4572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Four categories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institutions --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university, which may contain: </a:t>
            </a:r>
          </a:p>
          <a:p>
            <a:pPr lvl="2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a) several colleges for undergraduate students</a:t>
            </a:r>
          </a:p>
          <a:p>
            <a:pPr lvl="2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b) one or more graduate schools for master's or a doctoral degree;   </a:t>
            </a:r>
          </a:p>
          <a:p>
            <a:pPr lvl="1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four-year undergraduate institution -- the college; </a:t>
            </a:r>
          </a:p>
          <a:p>
            <a:pPr lvl="1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technical training institution </a:t>
            </a:r>
          </a:p>
          <a:p>
            <a:pPr lvl="1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two-year, or community college.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44" y="357166"/>
            <a:ext cx="9358378" cy="650083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	University of California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,Berkeley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			   	                   President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Obama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attending Barnard College Commencement</a:t>
            </a:r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c:\users\北京外国语大学\appdata\roaming\360se6\User Data\temp\pb-120514-obama-barnard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714752"/>
            <a:ext cx="4533990" cy="2928958"/>
          </a:xfrm>
          <a:prstGeom prst="rect">
            <a:avLst/>
          </a:prstGeom>
          <a:noFill/>
        </p:spPr>
      </p:pic>
      <p:pic>
        <p:nvPicPr>
          <p:cNvPr id="6" name="Picture 10" descr="c:\users\北京外国语大学\appdata\roaming\360se6\User Data\temp\199_n_114676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02" y="142853"/>
            <a:ext cx="5238785" cy="3929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642918"/>
            <a:ext cx="8643998" cy="5715040"/>
          </a:xfrm>
        </p:spPr>
        <p:txBody>
          <a:bodyPr>
            <a:normAutofit fontScale="40000" lnSpcReduction="20000"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Higher education institutions might be publicly or privately funded. </a:t>
            </a:r>
          </a:p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The quality and reputation of an institution is determined by its teaching faculty, research facilities; amount of funding, special programs, and how selective the institution can be in choosing its students.</a:t>
            </a: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			                                    MIT’s Media Lab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c:\users\北京外国语大学\appdata\roaming\360se6\User Data\temp\The-research-will-happen-as-a-feature-of-the-MIT-Media-Lab-and-will-be-led-by-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000372"/>
            <a:ext cx="5619750" cy="253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VII.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Selecting a College or University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428736"/>
            <a:ext cx="8215370" cy="5143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Things one needs to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know (I):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entrance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requirements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Fees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degrees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offered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length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of time to earn a degree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zh-CN" altLang="en-US" sz="24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北京外国语大学\appdata\roaming\360se6\User Data\temp\college-student_choosing-majo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282" y="3071810"/>
            <a:ext cx="4357718" cy="3287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Degrees 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offered: 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the undergraduate (college) level, a four-year "liberal arts" course of study, or a bachelor of science (B.S.) is offered.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technical training institution offers such courses as agriculture or business at varying lengths.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community college studies last two years.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北京外国语大学\appdata\roaming\360se6\User Data\temp\Ag-educ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00438"/>
            <a:ext cx="5548310" cy="3132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At the graduate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level: 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Master's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doctor's degrees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offered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both the arts and sciences. 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courses can be completed in two to four years, sometimes even longer.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c:\users\北京外国语大学\appdata\roaming\360se6\User Data\temp\graduating-college-in-four-year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357562"/>
            <a:ext cx="5715000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86808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Things one needs to know (II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02" y="1714488"/>
            <a:ext cx="7786774" cy="44116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curricula does a college or university offer?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“major”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“electives”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are the requirements for earning a degree?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certain number of "credits".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"semester” of 10 to 16 weeks</a:t>
            </a:r>
          </a:p>
          <a:p>
            <a:endParaRPr lang="zh-CN" altLang="en-US" sz="2400" dirty="0" smtClean="0"/>
          </a:p>
          <a:p>
            <a:pPr>
              <a:buNone/>
            </a:pPr>
            <a:endParaRPr lang="en-US" sz="24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86808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Things one needs to know (III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500174"/>
            <a:ext cx="7786774" cy="441167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the college or university a public institution or a private one?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it is private, is it a religious school?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colleges depend on 3 sources of income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student tuition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endowments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government funding</a:t>
            </a:r>
          </a:p>
        </p:txBody>
      </p:sp>
      <p:pic>
        <p:nvPicPr>
          <p:cNvPr id="54274" name="Picture 2" descr="c:\users\北京外国语大学\appdata\roaming\360se6\User Data\temp\25littleknow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786190"/>
            <a:ext cx="4762500" cy="2962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Quiz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Give the English and a brief explanation for the following:</a:t>
            </a:r>
          </a:p>
          <a:p>
            <a:pPr>
              <a:buNone/>
            </a:pP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dirty="0" smtClean="0"/>
              <a:t>     </a:t>
            </a:r>
            <a:r>
              <a:rPr lang="en-US" altLang="zh-CN" sz="3000" dirty="0" smtClean="0">
                <a:latin typeface="+mn-ea"/>
              </a:rPr>
              <a:t>1  </a:t>
            </a:r>
            <a:r>
              <a:rPr lang="zh-CN" altLang="en-US" sz="3000" dirty="0" smtClean="0">
                <a:latin typeface="+mn-ea"/>
              </a:rPr>
              <a:t>小学</a:t>
            </a:r>
            <a:endParaRPr lang="en-US" altLang="zh-CN" sz="3000" dirty="0" smtClean="0">
              <a:latin typeface="+mn-ea"/>
            </a:endParaRPr>
          </a:p>
          <a:p>
            <a:pPr lvl="0">
              <a:buNone/>
            </a:pPr>
            <a:r>
              <a:rPr lang="zh-CN" altLang="en-US" sz="3000" dirty="0" smtClean="0">
                <a:latin typeface="+mn-ea"/>
              </a:rPr>
              <a:t>  </a:t>
            </a:r>
            <a:r>
              <a:rPr lang="en-US" altLang="zh-CN" sz="3000" dirty="0" smtClean="0">
                <a:latin typeface="+mn-ea"/>
              </a:rPr>
              <a:t>2  </a:t>
            </a:r>
            <a:r>
              <a:rPr lang="zh-CN" altLang="en-US" sz="3000" dirty="0" smtClean="0">
                <a:latin typeface="+mn-ea"/>
              </a:rPr>
              <a:t>教育委员会</a:t>
            </a:r>
            <a:endParaRPr lang="en-US" altLang="zh-CN" sz="3000" dirty="0">
              <a:latin typeface="+mn-ea"/>
            </a:endParaRPr>
          </a:p>
          <a:p>
            <a:pPr>
              <a:buNone/>
            </a:pPr>
            <a:r>
              <a:rPr lang="en-US" altLang="zh-CN" sz="3000" dirty="0">
                <a:latin typeface="+mn-ea"/>
              </a:rPr>
              <a:t>  </a:t>
            </a:r>
            <a:r>
              <a:rPr lang="en-US" altLang="zh-CN" sz="3000" dirty="0" smtClean="0">
                <a:latin typeface="+mn-ea"/>
              </a:rPr>
              <a:t>3  </a:t>
            </a:r>
            <a:r>
              <a:rPr lang="zh-CN" altLang="en-US" sz="3000" dirty="0" smtClean="0">
                <a:latin typeface="+mn-ea"/>
              </a:rPr>
              <a:t>高等教育</a:t>
            </a:r>
            <a:endParaRPr lang="en-US" altLang="zh-CN" sz="3000" dirty="0">
              <a:latin typeface="+mn-ea"/>
            </a:endParaRPr>
          </a:p>
          <a:p>
            <a:pPr lvl="0">
              <a:buNone/>
            </a:pPr>
            <a:r>
              <a:rPr lang="en-US" altLang="zh-CN" sz="3000" dirty="0">
                <a:latin typeface="+mn-ea"/>
              </a:rPr>
              <a:t>  </a:t>
            </a:r>
            <a:r>
              <a:rPr lang="en-US" altLang="zh-CN" sz="3000" dirty="0" smtClean="0">
                <a:latin typeface="+mn-ea"/>
              </a:rPr>
              <a:t>4  </a:t>
            </a:r>
            <a:r>
              <a:rPr lang="zh-CN" altLang="en-US" sz="3000" dirty="0" smtClean="0">
                <a:latin typeface="+mn-ea"/>
              </a:rPr>
              <a:t>军人重新安置法案</a:t>
            </a:r>
            <a:endParaRPr lang="en-US" altLang="zh-CN" sz="3000" dirty="0">
              <a:latin typeface="+mn-ea"/>
            </a:endParaRPr>
          </a:p>
          <a:p>
            <a:pPr lvl="0">
              <a:buNone/>
            </a:pPr>
            <a:r>
              <a:rPr lang="en-US" altLang="zh-CN" sz="3000" dirty="0">
                <a:latin typeface="+mn-ea"/>
              </a:rPr>
              <a:t>  </a:t>
            </a:r>
            <a:r>
              <a:rPr lang="en-US" altLang="zh-CN" sz="3000" dirty="0" smtClean="0">
                <a:latin typeface="+mn-ea"/>
              </a:rPr>
              <a:t>5  </a:t>
            </a:r>
            <a:r>
              <a:rPr lang="zh-CN" altLang="en-US" sz="3000" dirty="0" smtClean="0">
                <a:latin typeface="+mn-ea"/>
              </a:rPr>
              <a:t>肯定性行动计划</a:t>
            </a:r>
            <a:r>
              <a:rPr lang="en-US" sz="3000" dirty="0" smtClean="0">
                <a:latin typeface="+mn-ea"/>
              </a:rPr>
              <a:t> </a:t>
            </a:r>
            <a:r>
              <a:rPr lang="zh-CN" altLang="en-US" sz="3000" dirty="0" smtClean="0">
                <a:latin typeface="+mn-ea"/>
              </a:rPr>
              <a:t>（平权法案）</a:t>
            </a:r>
          </a:p>
          <a:p>
            <a:pPr lvl="0">
              <a:buNone/>
            </a:pPr>
            <a:endParaRPr lang="en-US" sz="3300" dirty="0" smtClean="0">
              <a:latin typeface="+mn-ea"/>
            </a:endParaRPr>
          </a:p>
          <a:p>
            <a:pPr lvl="0">
              <a:buNone/>
            </a:pPr>
            <a:r>
              <a:rPr lang="en-US" altLang="zh-CN" sz="3300" dirty="0" smtClean="0">
                <a:latin typeface="+mn-ea"/>
              </a:rPr>
              <a:t> </a:t>
            </a:r>
            <a:endParaRPr lang="zh-CN" altLang="en-US" sz="3300" dirty="0" smtClean="0">
              <a:latin typeface="+mn-ea"/>
            </a:endParaRPr>
          </a:p>
          <a:p>
            <a:pPr>
              <a:buNone/>
            </a:pPr>
            <a:endParaRPr lang="zh-CN" altLang="en-US" sz="2800" dirty="0">
              <a:latin typeface="+mn-e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86808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Things one needs to know (IV)</a:t>
            </a: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1500174"/>
            <a:ext cx="8286808" cy="5357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large is the school?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-- Some universities have over 100 000 enrollments, and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dozens of campuses.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-- Large universities offer the best libraries and facilities,               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and attracts leading scholars.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					    State University of New York at Buffalo</a:t>
            </a:r>
          </a:p>
        </p:txBody>
      </p:sp>
      <p:pic>
        <p:nvPicPr>
          <p:cNvPr id="5" name="图片 4" descr="c:\users\北京外国语大学\appdata\roaming\360se6\User Data\temp\NY043-4-ipa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857628"/>
            <a:ext cx="4702806" cy="286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114300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VIII.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Trends in Degree Programs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714488"/>
            <a:ext cx="8358246" cy="471490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During the 1970s and 1980s, there was a trend away from the traditional liberal arts for pre-professional degrees, preparing students for specific jobs. </a:t>
            </a: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But in recent years, there is a new popularity of liberal arts which shows a return to the early traditions of American education.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lang="en-US" sz="1600" dirty="0" smtClean="0"/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04" cy="114300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IX.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Education for All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071546"/>
            <a:ext cx="8643998" cy="528641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sz="5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The Servicemen's Readjustment Act / “GI Bill of Rights” </a:t>
            </a: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The Act promised financial aid to veterans of World War II.</a:t>
            </a:r>
            <a:endParaRPr lang="zh-CN" alt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By 1955, more than two million veterans had used the GI Bill of Rights to go to college. </a:t>
            </a:r>
          </a:p>
          <a:p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Their outstanding success in higher </a:t>
            </a:r>
          </a:p>
          <a:p>
            <a:pPr>
              <a:buNone/>
            </a:pP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	education had changed the image of </a:t>
            </a:r>
          </a:p>
          <a:p>
            <a:pPr>
              <a:buNone/>
            </a:pP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	who should go to college.</a:t>
            </a:r>
            <a:endParaRPr lang="zh-CN" alt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lang="en-US" sz="1600" dirty="0" smtClean="0"/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北京外国语大学\appdata\roaming\360se6\User Data\temp\280589_3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143248"/>
            <a:ext cx="3067050" cy="3524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Affirmative action programs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special plans and programs to make up for past inequality by giving special preference to members of minorities seeking jobs or admission to college.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北京外国语大学\appdata\roaming\360se6\User Data\temp\diversity-affirmative-a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071810"/>
            <a:ext cx="2857500" cy="1905000"/>
          </a:xfrm>
          <a:prstGeom prst="rect">
            <a:avLst/>
          </a:prstGeom>
          <a:noFill/>
        </p:spPr>
      </p:pic>
      <p:pic>
        <p:nvPicPr>
          <p:cNvPr id="6148" name="Picture 4" descr="c:\users\北京外国语大学\appdata\roaming\360se6\User Data\temp\College-kids-love-diversity.-Varity-is-the-spice-of-life-right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676650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Problems and solutions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Setting quotas of minority students to be admitted felt by many as another form of discrimination. 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Institutions change to serve the goal of affirmative action in less controversial ways: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admitting students who would add diverse talents to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the student body.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北京外国语大学\appdata\roaming\360se6\User Data\temp\article-2339647-1A43DB0D000005DC-542_634x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634976"/>
            <a:ext cx="3824272" cy="2822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Success these efforts 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have: 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American college students are an increasingly diverse group.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number of Women and African-Americans who receive higher education increased. </a:t>
            </a:r>
          </a:p>
        </p:txBody>
      </p:sp>
      <p:pic>
        <p:nvPicPr>
          <p:cNvPr id="5" name="图片 4" descr="c:\users\北京外国语大学\appdata\roaming\360se6\User Data\temp\Rally+Held+New+York+Education+Equality+New+VFdZk2IGvejx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000372"/>
            <a:ext cx="5274310" cy="351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Questions for Discussion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is the goal of education in the United States? Discuss the similarities and differences in Great Britain, the United States and China concerning the goals of education. </a:t>
            </a:r>
          </a:p>
          <a:p>
            <a:pPr marL="457200" indent="-457200">
              <a:buAutoNum type="alpha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did American education system begin to develop?</a:t>
            </a:r>
          </a:p>
          <a:p>
            <a:pPr marL="457200" indent="-457200">
              <a:buAutoNum type="alpha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do you think of some of the characteristics in education that are particularly American?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 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AutoNum type="alphaUcPeriod"/>
            </a:pP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297106"/>
          </a:xfrm>
        </p:spPr>
        <p:txBody>
          <a:bodyPr/>
          <a:lstStyle/>
          <a:p>
            <a:r>
              <a:rPr lang="en-US" altLang="zh-CN" dirty="0" smtClean="0">
                <a:latin typeface="Century" pitchFamily="18" charset="0"/>
              </a:rPr>
              <a:t>The End</a:t>
            </a:r>
            <a:endParaRPr lang="zh-CN" altLang="en-US" dirty="0"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857497"/>
            <a:ext cx="8301038" cy="32861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4000" dirty="0" smtClean="0">
                <a:latin typeface="+mj-ea"/>
                <a:ea typeface="+mj-ea"/>
              </a:rPr>
              <a:t>高等教育出版社</a:t>
            </a:r>
            <a:endParaRPr lang="en-US" altLang="zh-CN" sz="40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CN" sz="40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en-US" altLang="zh-CN" sz="4000" dirty="0" smtClean="0">
                <a:latin typeface="+mj-ea"/>
                <a:ea typeface="+mj-ea"/>
              </a:rPr>
              <a:t>2015</a:t>
            </a:r>
            <a:endParaRPr lang="zh-CN" altLang="en-US" sz="40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Focal Points</a:t>
            </a:r>
            <a:endParaRPr lang="zh-CN" altLang="en-US" sz="400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285852" y="1428736"/>
            <a:ext cx="6929486" cy="4929222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different education laws for different states</a:t>
            </a:r>
            <a:endParaRPr lang="zh-CN" alt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several levels of schooling</a:t>
            </a:r>
            <a:endParaRPr lang="zh-CN" alt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curricula for students</a:t>
            </a:r>
            <a:endParaRPr lang="zh-CN" alt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compulsory education for all children</a:t>
            </a:r>
            <a:endParaRPr lang="zh-CN" alt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equal education opportunities for minority groups</a:t>
            </a:r>
            <a:endParaRPr lang="zh-CN" alt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higher education </a:t>
            </a:r>
            <a:r>
              <a:rPr lang="en-US" altLang="zh-CN" sz="9600" dirty="0" smtClean="0">
                <a:latin typeface="Times New Roman" pitchFamily="18" charset="0"/>
                <a:cs typeface="Times New Roman" pitchFamily="18" charset="0"/>
              </a:rPr>
              <a:t>system</a:t>
            </a:r>
            <a:endParaRPr lang="zh-CN" alt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varieties of colleges and universities</a:t>
            </a:r>
            <a:endParaRPr lang="zh-CN" alt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trends in degree programs</a:t>
            </a:r>
            <a:endParaRPr lang="zh-CN" alt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the Servicemen's Readjustment Act</a:t>
            </a:r>
            <a:endParaRPr lang="zh-CN" alt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Affirmative Action programs</a:t>
            </a:r>
            <a:endParaRPr lang="zh-CN" alt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non-traditional students</a:t>
            </a:r>
            <a:endParaRPr lang="zh-CN" alt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This Unit Is Divided into Nine Sections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348" y="1428736"/>
            <a:ext cx="8429652" cy="4697427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buAutoNum type="romanUcPeriod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Going to School in America Today</a:t>
            </a:r>
          </a:p>
          <a:p>
            <a:pPr marL="571500" indent="-571500">
              <a:buAutoNum type="romanUcPeriod"/>
            </a:pPr>
            <a:r>
              <a:rPr lang="en-US" altLang="zh-CN" sz="3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Education -- A Local Matter</a:t>
            </a:r>
            <a:endParaRPr lang="en-US" altLang="zh-CN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AutoNum type="romanUcPeriod"/>
            </a:pPr>
            <a:r>
              <a:rPr lang="en-US" altLang="zh-CN" sz="3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What an American Student Learns</a:t>
            </a:r>
            <a:endParaRPr lang="en-US" altLang="zh-CN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AutoNum type="romanUcPeriod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Education in a New Nation</a:t>
            </a:r>
            <a:endParaRPr lang="en-US" altLang="zh-CN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AutoNum type="romanUcPeriod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Learning to Be World Citizens</a:t>
            </a:r>
          </a:p>
          <a:p>
            <a:pPr marL="571500" indent="-571500">
              <a:buAutoNum type="romanUcPeriod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Higher Education</a:t>
            </a:r>
          </a:p>
          <a:p>
            <a:pPr marL="571500" indent="-571500">
              <a:buAutoNum type="romanUcPeriod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Selecting a College or University</a:t>
            </a:r>
          </a:p>
          <a:p>
            <a:pPr marL="571500" indent="-571500">
              <a:buFont typeface="Arial" pitchFamily="34" charset="0"/>
              <a:buAutoNum type="romanUcPeriod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Trends in Degree Programs</a:t>
            </a:r>
            <a:endParaRPr lang="zh-CN" alt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AutoNum type="romanUcPeriod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Education for All</a:t>
            </a:r>
            <a:endParaRPr lang="zh-CN" alt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None/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I. Going to School in America Today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357298"/>
            <a:ext cx="8358246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 American children go to school from kindergarten to the 12th grade, they attend classes for an average of five hours a day.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 The goal of education – to achieve universal literacy and to provide individuals with the knowledge and skills necessary to promote both their individual and general public welfare.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zh-CN" altLang="en-US" sz="2400" dirty="0" smtClean="0"/>
          </a:p>
          <a:p>
            <a:pPr>
              <a:buNone/>
            </a:pPr>
            <a:endParaRPr lang="zh-CN" altLang="en-US" sz="2400" dirty="0" smtClean="0"/>
          </a:p>
        </p:txBody>
      </p:sp>
      <p:pic>
        <p:nvPicPr>
          <p:cNvPr id="31746" name="Picture 2" descr="c:\users\北京外国语大学\appdata\roaming\360se6\User Data\temp\School_B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714752"/>
            <a:ext cx="3857652" cy="2573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500042"/>
            <a:ext cx="7715304" cy="464347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6500" dirty="0" smtClean="0">
                <a:latin typeface="Times New Roman" pitchFamily="18" charset="0"/>
                <a:cs typeface="Times New Roman" pitchFamily="18" charset="0"/>
              </a:rPr>
              <a:t>public schools</a:t>
            </a:r>
          </a:p>
          <a:p>
            <a:pPr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take up about 90% of American students;  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boards of education at the state and/or district level guide the spending, make decisions about the school curriculum, teacher standards and certification, and the overall measurement of student progress</a:t>
            </a:r>
          </a:p>
          <a:p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aseline="300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zh-CN" altLang="en-US" sz="2400" dirty="0" smtClean="0"/>
          </a:p>
          <a:p>
            <a:pPr>
              <a:buNone/>
            </a:pPr>
            <a:endParaRPr lang="zh-CN" altLang="en-US" sz="2400" dirty="0" smtClean="0"/>
          </a:p>
        </p:txBody>
      </p:sp>
      <p:pic>
        <p:nvPicPr>
          <p:cNvPr id="32770" name="Picture 2" descr="c:\users\北京外国语大学\appdata\roaming\360se6\User Data\temp\130330041711-atlanta-public-schools-story-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286124"/>
            <a:ext cx="5095868" cy="2866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357166"/>
            <a:ext cx="8501122" cy="678661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9000" dirty="0" smtClean="0">
                <a:latin typeface="Times New Roman" pitchFamily="18" charset="0"/>
                <a:cs typeface="Times New Roman" pitchFamily="18" charset="0"/>
              </a:rPr>
              <a:t>private schools</a:t>
            </a:r>
          </a:p>
          <a:p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take up slightly over 10%; </a:t>
            </a:r>
          </a:p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have the freedom to use the fees they collect and make decisions about the running of the schools</a:t>
            </a:r>
          </a:p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four out of five private schools are run by religious groups, and religious teachings are a part of the curriculum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US" altLang="zh-CN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3500" dirty="0" smtClean="0">
                <a:latin typeface="Times New Roman" pitchFamily="18" charset="0"/>
                <a:cs typeface="Times New Roman" pitchFamily="18" charset="0"/>
              </a:rPr>
              <a:t>						             </a:t>
            </a:r>
            <a:r>
              <a:rPr lang="en-US" altLang="zh-CN" sz="4500" dirty="0" smtClean="0">
                <a:latin typeface="Times New Roman" pitchFamily="18" charset="0"/>
                <a:cs typeface="Times New Roman" pitchFamily="18" charset="0"/>
              </a:rPr>
              <a:t>A private school in Georgia, US</a:t>
            </a:r>
          </a:p>
          <a:p>
            <a:pPr lvl="8"/>
            <a:endParaRPr lang="zh-CN" altLang="en-US" sz="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aseline="30000" dirty="0" smtClean="0"/>
              <a:t>							</a:t>
            </a:r>
            <a:endParaRPr lang="en-US" sz="25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zh-CN" altLang="en-US" sz="2400" dirty="0" smtClean="0"/>
          </a:p>
          <a:p>
            <a:pPr>
              <a:buNone/>
            </a:pPr>
            <a:endParaRPr lang="zh-CN" altLang="en-US" sz="2400" dirty="0" smtClean="0"/>
          </a:p>
        </p:txBody>
      </p:sp>
      <p:pic>
        <p:nvPicPr>
          <p:cNvPr id="4" name="图片 3" descr="c:\users\北京外国语大学\appdata\roaming\360se6\User Data\temp\Class-of-2011-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86124"/>
            <a:ext cx="4923171" cy="325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II. Education – A Local Matter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714464"/>
            <a:ext cx="8358246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•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state in the U.S. has its own laws regulating education;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   though age limits to attend schools vary, every child is 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guaranteed up to 13 years of education;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    some states play a strong role in the selection of learning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material while others leave the decisions to local schools; 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boards of education often add courses on issues of public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concerns to school curriculum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zh-CN" altLang="en-US" sz="2400" dirty="0" smtClean="0"/>
          </a:p>
          <a:p>
            <a:pPr>
              <a:buNone/>
            </a:pPr>
            <a:endParaRPr lang="zh-CN" altLang="en-US" sz="24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9959</TotalTime>
  <Words>1287</Words>
  <Application>Microsoft Office PowerPoint</Application>
  <PresentationFormat>On-screen Show (4:3)</PresentationFormat>
  <Paragraphs>579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主题</vt:lpstr>
      <vt:lpstr>《英语国家社会与文化入门》(下册）</vt:lpstr>
      <vt:lpstr>  The United States of America Unit 8  Education in the United States   </vt:lpstr>
      <vt:lpstr>Quiz</vt:lpstr>
      <vt:lpstr>Focal Points</vt:lpstr>
      <vt:lpstr>This Unit Is Divided into Nine Sections</vt:lpstr>
      <vt:lpstr>I. Going to School in America Today</vt:lpstr>
      <vt:lpstr>Slide 7</vt:lpstr>
      <vt:lpstr>Slide 8</vt:lpstr>
      <vt:lpstr>II. Education – A Local Matter</vt:lpstr>
      <vt:lpstr>III. What an American Student Learns</vt:lpstr>
      <vt:lpstr>Secondary school  </vt:lpstr>
      <vt:lpstr>Curriculum</vt:lpstr>
      <vt:lpstr>Slide 13</vt:lpstr>
      <vt:lpstr>Elective courses </vt:lpstr>
      <vt:lpstr>  IV.  Education in a New Nation  </vt:lpstr>
      <vt:lpstr>Slide 16</vt:lpstr>
      <vt:lpstr>Slide 17</vt:lpstr>
      <vt:lpstr>Slide 18</vt:lpstr>
      <vt:lpstr>V.  Learning to Be World Citizens</vt:lpstr>
      <vt:lpstr>Slide 20</vt:lpstr>
      <vt:lpstr>  VI.  Higher Education  </vt:lpstr>
      <vt:lpstr>Higher education system in the US</vt:lpstr>
      <vt:lpstr>Slide 23</vt:lpstr>
      <vt:lpstr>Slide 24</vt:lpstr>
      <vt:lpstr>VII.  Selecting a College or University</vt:lpstr>
      <vt:lpstr>Degrees offered: </vt:lpstr>
      <vt:lpstr>At the graduate level: </vt:lpstr>
      <vt:lpstr> Things one needs to know (II): </vt:lpstr>
      <vt:lpstr> Things one needs to know (III): </vt:lpstr>
      <vt:lpstr> Things one needs to know (IV) </vt:lpstr>
      <vt:lpstr>VIII.  Trends in Degree Programs</vt:lpstr>
      <vt:lpstr>IX.   Education for All</vt:lpstr>
      <vt:lpstr>Affirmative action programs</vt:lpstr>
      <vt:lpstr>Problems and solutions</vt:lpstr>
      <vt:lpstr>Success these efforts have: </vt:lpstr>
      <vt:lpstr>Questions for Discussion</vt:lpstr>
      <vt:lpstr>The End</vt:lpstr>
    </vt:vector>
  </TitlesOfParts>
  <Company>Gskening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《英语国家社会与文化入门》(下册）</dc:title>
  <dc:creator>Gs</dc:creator>
  <cp:lastModifiedBy>Wang</cp:lastModifiedBy>
  <cp:revision>1317</cp:revision>
  <dcterms:created xsi:type="dcterms:W3CDTF">2014-09-25T16:49:36Z</dcterms:created>
  <dcterms:modified xsi:type="dcterms:W3CDTF">2015-12-05T20:07:19Z</dcterms:modified>
</cp:coreProperties>
</file>